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58" r:id="rId8"/>
    <p:sldId id="261" r:id="rId9"/>
    <p:sldId id="262" r:id="rId10"/>
    <p:sldId id="270" r:id="rId11"/>
    <p:sldId id="273" r:id="rId12"/>
    <p:sldId id="274" r:id="rId13"/>
    <p:sldId id="275" r:id="rId14"/>
    <p:sldId id="276" r:id="rId15"/>
    <p:sldId id="277" r:id="rId16"/>
    <p:sldId id="263" r:id="rId17"/>
    <p:sldId id="264" r:id="rId18"/>
    <p:sldId id="259" r:id="rId19"/>
    <p:sldId id="25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C783B-00FB-49B7-95CF-A792A9719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636105"/>
            <a:ext cx="8915399" cy="345216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MICROCONTROLADO PARA MONITORAMENTO DO CONSUMO DE ÁGUA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216F20-C683-414C-82CB-2ABC4C16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4379814"/>
            <a:ext cx="8915399" cy="1729438"/>
          </a:xfrm>
        </p:spPr>
        <p:txBody>
          <a:bodyPr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TG1 – Relatório Parcial</a:t>
            </a:r>
          </a:p>
          <a:p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Aluno: Anselmo Alves Gattermaier 5º Ano Eng. Elétrica</a:t>
            </a:r>
          </a:p>
          <a:p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Orientador 1: Prof. Dr. Luiz Eduardo Aranha Schiavo</a:t>
            </a:r>
          </a:p>
          <a:p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Orientador 2: Prof. Me. Wagner dos Santos Clementino de Jesus   </a:t>
            </a:r>
          </a:p>
        </p:txBody>
      </p:sp>
    </p:spTree>
    <p:extLst>
      <p:ext uri="{BB962C8B-B14F-4D97-AF65-F5344CB8AC3E}">
        <p14:creationId xmlns:p14="http://schemas.microsoft.com/office/powerpoint/2010/main" val="366294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 (sensor de vazão)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Medição de sinal típico gerado pelo medidor de vazão de 400 Hz no máximo, correspondente a 5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l.p.m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lido no </a:t>
            </a:r>
            <a:r>
              <a:rPr lang="pt-BR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ARDUÍNO UNO;</a:t>
            </a: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Geração de pulso de onda quadrada pelo sensor quando atravessado pelo fluxo de água, ocorre pelo fenômeno de efeito Hall.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B2466A-8319-46C4-8F86-481AEF08D0BA}"/>
              </a:ext>
            </a:extLst>
          </p:cNvPr>
          <p:cNvPicPr/>
          <p:nvPr/>
        </p:nvPicPr>
        <p:blipFill rotWithShape="1">
          <a:blip r:embed="rId2"/>
          <a:srcRect l="13451" t="11571" r="13561" b="14493"/>
          <a:stretch/>
        </p:blipFill>
        <p:spPr bwMode="auto">
          <a:xfrm>
            <a:off x="4383279" y="3429000"/>
            <a:ext cx="4428000" cy="25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653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F2F65-E61D-4619-B268-16B89BB0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164" y="1214448"/>
            <a:ext cx="3992732" cy="576262"/>
          </a:xfrm>
        </p:spPr>
        <p:txBody>
          <a:bodyPr/>
          <a:lstStyle/>
          <a:p>
            <a:r>
              <a:rPr lang="pt-BR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8957" y="1969475"/>
            <a:ext cx="3646956" cy="3933551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ARDUÍNO UNO (testes)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 NOTEBOOK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34F1323B-E7A5-499A-B4D3-40B29FBC73D6}"/>
              </a:ext>
            </a:extLst>
          </p:cNvPr>
          <p:cNvSpPr txBox="1">
            <a:spLocks/>
          </p:cNvSpPr>
          <p:nvPr/>
        </p:nvSpPr>
        <p:spPr>
          <a:xfrm>
            <a:off x="7048767" y="1214448"/>
            <a:ext cx="188008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3EC6F0C0-425D-444A-9431-B44A137DC044}"/>
              </a:ext>
            </a:extLst>
          </p:cNvPr>
          <p:cNvSpPr txBox="1">
            <a:spLocks/>
          </p:cNvSpPr>
          <p:nvPr/>
        </p:nvSpPr>
        <p:spPr>
          <a:xfrm>
            <a:off x="5729674" y="1894922"/>
            <a:ext cx="5123856" cy="3933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marL="0" indent="0" algn="just">
              <a:buFont typeface="Wingdings 3" charset="2"/>
              <a:buNone/>
            </a:pPr>
            <a:endParaRPr lang="pt-BR" dirty="0"/>
          </a:p>
        </p:txBody>
      </p:sp>
      <p:pic>
        <p:nvPicPr>
          <p:cNvPr id="15" name="Espaço Reservado para Conteúdo 10">
            <a:extLst>
              <a:ext uri="{FF2B5EF4-FFF2-40B4-BE49-F238E27FC236}">
                <a16:creationId xmlns:a16="http://schemas.microsoft.com/office/drawing/2014/main" id="{42282F98-2D28-4C12-9218-DAE5F8C5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7" t="31846" r="34837" b="14382"/>
          <a:stretch/>
        </p:blipFill>
        <p:spPr>
          <a:xfrm>
            <a:off x="2958637" y="2381048"/>
            <a:ext cx="1466893" cy="14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8E1D1F6-B2F9-4092-A70B-D2C6CDC49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7" t="15056" r="38696" b="30232"/>
          <a:stretch/>
        </p:blipFill>
        <p:spPr>
          <a:xfrm>
            <a:off x="2958637" y="4454734"/>
            <a:ext cx="1409191" cy="144000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D0C772A-0202-4FC8-B858-2439EA89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37046"/>
              </p:ext>
            </p:extLst>
          </p:nvPr>
        </p:nvGraphicFramePr>
        <p:xfrm>
          <a:off x="5729674" y="2087517"/>
          <a:ext cx="4743132" cy="3845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1522">
                  <a:extLst>
                    <a:ext uri="{9D8B030D-6E8A-4147-A177-3AD203B41FA5}">
                      <a16:colId xmlns:a16="http://schemas.microsoft.com/office/drawing/2014/main" val="2965136068"/>
                    </a:ext>
                  </a:extLst>
                </a:gridCol>
                <a:gridCol w="1443123">
                  <a:extLst>
                    <a:ext uri="{9D8B030D-6E8A-4147-A177-3AD203B41FA5}">
                      <a16:colId xmlns:a16="http://schemas.microsoft.com/office/drawing/2014/main" val="3789056560"/>
                    </a:ext>
                  </a:extLst>
                </a:gridCol>
                <a:gridCol w="431646">
                  <a:extLst>
                    <a:ext uri="{9D8B030D-6E8A-4147-A177-3AD203B41FA5}">
                      <a16:colId xmlns:a16="http://schemas.microsoft.com/office/drawing/2014/main" val="806804418"/>
                    </a:ext>
                  </a:extLst>
                </a:gridCol>
                <a:gridCol w="965404">
                  <a:extLst>
                    <a:ext uri="{9D8B030D-6E8A-4147-A177-3AD203B41FA5}">
                      <a16:colId xmlns:a16="http://schemas.microsoft.com/office/drawing/2014/main" val="1803626703"/>
                    </a:ext>
                  </a:extLst>
                </a:gridCol>
                <a:gridCol w="431646">
                  <a:extLst>
                    <a:ext uri="{9D8B030D-6E8A-4147-A177-3AD203B41FA5}">
                      <a16:colId xmlns:a16="http://schemas.microsoft.com/office/drawing/2014/main" val="2636968991"/>
                    </a:ext>
                  </a:extLst>
                </a:gridCol>
                <a:gridCol w="649791">
                  <a:extLst>
                    <a:ext uri="{9D8B030D-6E8A-4147-A177-3AD203B41FA5}">
                      <a16:colId xmlns:a16="http://schemas.microsoft.com/office/drawing/2014/main" val="1370004202"/>
                    </a:ext>
                  </a:extLst>
                </a:gridCol>
              </a:tblGrid>
              <a:tr h="5589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LIT1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Eletrônico [cm]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DP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Trena [cm]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dif.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D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6318656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34,10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35,40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3,67%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4609448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32,90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34,60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1,70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4,91%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505508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31,90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33,10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1,20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3,63%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4926345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30,10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31,70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1,60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5,05%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7416219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29,10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30,40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4,28%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447138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50%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dirty="0">
                          <a:effectLst/>
                        </a:rPr>
                        <a:t>27,80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29,10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4,47%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5314151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60%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26,40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dirty="0">
                          <a:effectLst/>
                        </a:rPr>
                        <a:t>0,49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dirty="0">
                          <a:effectLst/>
                        </a:rPr>
                        <a:t>27,80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dirty="0">
                          <a:effectLst/>
                        </a:rPr>
                        <a:t>1,40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5,04%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9412389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70%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25,00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26,40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5,30%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535062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80%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24,20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25,20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3,97%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621117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90%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22,80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23,90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1,10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4,60%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4813810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100%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21,60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0,49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22,60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1,00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4,42%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3725454"/>
                  </a:ext>
                </a:extLst>
              </a:tr>
              <a:tr h="3049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MÉDIAS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27,81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0,33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29,11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1,30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4,49%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4136639"/>
                  </a:ext>
                </a:extLst>
              </a:tr>
            </a:tbl>
          </a:graphicData>
        </a:graphic>
      </p:graphicFrame>
      <p:sp>
        <p:nvSpPr>
          <p:cNvPr id="19" name="Título 1">
            <a:extLst>
              <a:ext uri="{FF2B5EF4-FFF2-40B4-BE49-F238E27FC236}">
                <a16:creationId xmlns:a16="http://schemas.microsoft.com/office/drawing/2014/main" id="{6E0EC5CD-BD07-4CA0-9794-857EF180A35E}"/>
              </a:ext>
            </a:extLst>
          </p:cNvPr>
          <p:cNvSpPr txBox="1">
            <a:spLocks/>
          </p:cNvSpPr>
          <p:nvPr/>
        </p:nvSpPr>
        <p:spPr>
          <a:xfrm>
            <a:off x="2332383" y="624110"/>
            <a:ext cx="917222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 (sensor de vazão)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0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F2F65-E61D-4619-B268-16B89BB0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164" y="1214448"/>
            <a:ext cx="3992732" cy="576262"/>
          </a:xfrm>
        </p:spPr>
        <p:txBody>
          <a:bodyPr/>
          <a:lstStyle/>
          <a:p>
            <a:r>
              <a:rPr lang="pt-BR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8956" y="1969475"/>
            <a:ext cx="8934573" cy="3933551"/>
          </a:xfrm>
        </p:spPr>
        <p:txBody>
          <a:bodyPr/>
          <a:lstStyle/>
          <a:p>
            <a:pPr algn="just"/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Chave de nível – detecção de transbordamento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E0EC5CD-BD07-4CA0-9794-857EF180A35E}"/>
              </a:ext>
            </a:extLst>
          </p:cNvPr>
          <p:cNvSpPr txBox="1">
            <a:spLocks/>
          </p:cNvSpPr>
          <p:nvPr/>
        </p:nvSpPr>
        <p:spPr>
          <a:xfrm>
            <a:off x="2332383" y="624110"/>
            <a:ext cx="917222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 (chave de nível)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ídeo do WhatsApp de 2024-06-19 à(s) 10.14.26_355f6832">
            <a:hlinkClick r:id="" action="ppaction://media"/>
            <a:extLst>
              <a:ext uri="{FF2B5EF4-FFF2-40B4-BE49-F238E27FC236}">
                <a16:creationId xmlns:a16="http://schemas.microsoft.com/office/drawing/2014/main" id="{E40D022C-56CE-45EF-9855-8DF746878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8497" y="2495338"/>
            <a:ext cx="20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F2F65-E61D-4619-B268-16B89BB0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164" y="1214448"/>
            <a:ext cx="6847358" cy="576262"/>
          </a:xfrm>
        </p:spPr>
        <p:txBody>
          <a:bodyPr/>
          <a:lstStyle/>
          <a:p>
            <a:r>
              <a:rPr lang="pt-BR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VÁLVULA SOLENÓIDE (Elemento Final)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8956" y="1969475"/>
            <a:ext cx="8934573" cy="3933551"/>
          </a:xfrm>
        </p:spPr>
        <p:txBody>
          <a:bodyPr/>
          <a:lstStyle/>
          <a:p>
            <a:pPr algn="just"/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Válvula de controle de abastecimento</a:t>
            </a:r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E0EC5CD-BD07-4CA0-9794-857EF180A35E}"/>
              </a:ext>
            </a:extLst>
          </p:cNvPr>
          <p:cNvSpPr txBox="1">
            <a:spLocks/>
          </p:cNvSpPr>
          <p:nvPr/>
        </p:nvSpPr>
        <p:spPr>
          <a:xfrm>
            <a:off x="2332383" y="624110"/>
            <a:ext cx="917222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 (solenóide)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Vídeo do WhatsApp de 2024-06-19 à(s) 10.19.12_7bcbf1f0">
            <a:hlinkClick r:id="" action="ppaction://media"/>
            <a:extLst>
              <a:ext uri="{FF2B5EF4-FFF2-40B4-BE49-F238E27FC236}">
                <a16:creationId xmlns:a16="http://schemas.microsoft.com/office/drawing/2014/main" id="{F393ED7B-D8CA-440E-9BD2-64839AE1D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2843" y="2633890"/>
            <a:ext cx="20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futuros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futuros </a:t>
            </a:r>
            <a:r>
              <a:rPr lang="pt-BR" sz="20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conforme proposta de trabalho de conclusão de curso</a:t>
            </a: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Continuar a desenvolver conhecimento no microcontrolador ESP32-WROOM-32, e domínio da linguagem de programação no </a:t>
            </a:r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Testar os sensores e válvula solenóide, ajustar e colocar em funcionamento com o microcontrolador ESP32-WROOM-32;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 um protótipo para congregação de todos os elementos constantes do projeto em um rack para apresentação pública, se possível;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Concluir a edição do relatório final para submeter à banca da UNIVAP.   </a:t>
            </a:r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24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Cronograma de todo o TCC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507433"/>
            <a:ext cx="9636055" cy="4509053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Realizadas as atividades conforme previsto no cronograma</a:t>
            </a:r>
          </a:p>
          <a:p>
            <a:pPr algn="just"/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dirty="0"/>
              <a:t> 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E5AB73-6282-417A-8714-FF511D1BD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7767" r="20964" b="18052"/>
          <a:stretch/>
        </p:blipFill>
        <p:spPr>
          <a:xfrm>
            <a:off x="2902226" y="2103782"/>
            <a:ext cx="6588055" cy="37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dirty="0"/>
              <a:t> </a:t>
            </a:r>
            <a:r>
              <a:rPr lang="pt-BR" dirty="0">
                <a:solidFill>
                  <a:schemeClr val="tx1"/>
                </a:solidFill>
              </a:rPr>
              <a:t>   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Meus agradecimentos a Deus e minha família, em especial </a:t>
            </a:r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meu pai, Alexandre Frederico Gattermaier Filho (</a:t>
            </a:r>
            <a:r>
              <a:rPr lang="pt-BR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Memorian</a:t>
            </a:r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sendo sempre minha inspiração, a todos os professores e colegas de Universidade que de alguma forma interagiram comigo para que esse trabalho acadêmico se tornasse possível.</a:t>
            </a: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Meu especial agradecimento aos meus professores que se relacionaram comigo de forma mais incisiva, me acolheram, me orientaram e cederam o uso dos laboratórios de eletrônica e informática: Prof. Dr. Alexandre Tardelli; Prof. Dr. Luiz Eduardo Camargo Aranha Schiavo; Prof.ª Dr.ª Patrícia Marcondes; Prof.ª Dr.ª Virgínia Klausner; Prof. Me. Wagner dos Santos Clementino de Jesus.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24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279" y="1855304"/>
            <a:ext cx="8878956" cy="3114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6600" dirty="0"/>
          </a:p>
          <a:p>
            <a:pPr marL="0" indent="0" algn="ctr">
              <a:buNone/>
            </a:pPr>
            <a:r>
              <a:rPr lang="pt-B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39763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EA2CA-C28F-4869-A3FB-77E31254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881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CC4964-7EF2-426A-8929-616F3C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496" y="1470991"/>
            <a:ext cx="9795081" cy="4762899"/>
          </a:xfrm>
        </p:spPr>
        <p:txBody>
          <a:bodyPr>
            <a:noAutofit/>
          </a:bodyPr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 ESP32-WROOM-32 da Espressif</a:t>
            </a:r>
          </a:p>
          <a:p>
            <a:pPr algn="just"/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FT1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Transmissor de vazão por efeito </a:t>
            </a:r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Hall, 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 sinal de até 400 Hz, pulso quadrado, vazão de 1 a 5 litros por minuto;</a:t>
            </a:r>
          </a:p>
          <a:p>
            <a:pPr algn="just"/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LT1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Transmissor de nível por ultrassom, se baseia na emissão de um pulso de 40 KHz, 8 ciclos e para, reflete na superfície da água e retorna para o sensor, com base no tempo que leva para retornar o sinal, calcula-se o percurso, dividindo por 2, interesse meia percurso correspondente à distância; </a:t>
            </a:r>
          </a:p>
          <a:p>
            <a:pPr algn="just"/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LSH1 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Chave de nível alto, no evento de transbordamento do reservatório, a </a:t>
            </a:r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LSH1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muda do estado de “0” para “1” e informa o microcontrolador ESP32 que fecha a solenóide;</a:t>
            </a:r>
          </a:p>
          <a:p>
            <a:pPr algn="just"/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SV1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 Válvula solenóide que irá abrir ou fechar a comando do microcontrolador ESP-32 dependendo dos valores de entrada “imputados“ pelo usuário e conforme os eventos de consumo ocorrerem.  </a:t>
            </a:r>
            <a:r>
              <a:rPr lang="pt-B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pt-BR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210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2A53F-61A8-4744-88FB-8A9EA247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550800-21C7-4303-92B0-15025FA8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2" y="2456268"/>
            <a:ext cx="8915400" cy="3777622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Monitoramento contínuo de consumo de água através de um microcontrolador ESP32-WROOM-32;</a:t>
            </a:r>
          </a:p>
          <a:p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Elementos sensores de entrada: medidor de fluxo, medidor de nível, chave de detecção de transbordamento;</a:t>
            </a:r>
          </a:p>
          <a:p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Elemento final de controle: válvula solenóide;</a:t>
            </a:r>
          </a:p>
          <a:p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Outros: válvula de retenção, tubulação, boia, tubo de drenagem, reservatório. </a:t>
            </a:r>
          </a:p>
        </p:txBody>
      </p:sp>
    </p:spTree>
    <p:extLst>
      <p:ext uri="{BB962C8B-B14F-4D97-AF65-F5344CB8AC3E}">
        <p14:creationId xmlns:p14="http://schemas.microsoft.com/office/powerpoint/2010/main" val="429032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SISTEMA MICROCONTROLADO PARA MONITORAMENTO DO CONSUMO DE ÁGUA será capaz de: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as condições de funcionamento do sistema de estocagem e consumo de água, através de instrumentação;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Transmitir informações ao microcontrolador ESP32-WROOM-32 que irá interferir no abastecimento de água através de um elemento final (válvula solenóide);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Avisar o usuário através de mensagem de falha, que houve algum problema durante o processo de abastecimento ou no reservatório. 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195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pensado nesse projeto com esse tipo de abordagem devido: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Escassez de água e a importância que esse recurso representa em termos de saneamento básico; 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Eventos climáticos como a estiagem em muitas cidades de São Paulo dentre muitas outras regiões do Brasil;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 não mais que uma década, tivemos em nosso país falta de energia elétrica por baixos níveis de água em algumas represas devido à escassez de recurso hídrico.  </a:t>
            </a:r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9468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1905000"/>
            <a:ext cx="9636055" cy="4094922"/>
          </a:xfrm>
        </p:spPr>
        <p:txBody>
          <a:bodyPr/>
          <a:lstStyle/>
          <a:p>
            <a:pPr algn="just"/>
            <a:r>
              <a:rPr lang="pt-BR" dirty="0"/>
              <a:t> </a:t>
            </a:r>
            <a:r>
              <a:rPr lang="pt-BR" dirty="0">
                <a:solidFill>
                  <a:schemeClr val="tx1"/>
                </a:solidFill>
              </a:rPr>
              <a:t>   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Proporcionar através deste projeto: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Condições mínimas de sustentabilidade ambiental incluindo a minimização da exploração dos recursos hídricos;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Redução do desperdício desse importante recurso natural;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Redução de custos com a conta de água;</a:t>
            </a:r>
          </a:p>
          <a:p>
            <a:pPr marL="457200" indent="-457200" algn="just">
              <a:buAutoNum type="arabicParenR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por fim, no caso de transbordamento de água do reservatório, evitar danos nas edificações e prejuízos materiais.</a:t>
            </a: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03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e Métodos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F2F65-E61D-4619-B268-16B89BB0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164" y="1214448"/>
            <a:ext cx="3992732" cy="576262"/>
          </a:xfrm>
        </p:spPr>
        <p:txBody>
          <a:bodyPr/>
          <a:lstStyle/>
          <a:p>
            <a:r>
              <a:rPr lang="pt-B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Microcontroladores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8957" y="1969475"/>
            <a:ext cx="3646956" cy="3933551"/>
          </a:xfrm>
        </p:spPr>
        <p:txBody>
          <a:bodyPr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ARDUÍNO UNO (testes)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ESP32-WROOM-32 (aplicação)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B70494-C8D6-4535-98EB-105ABB911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0" t="11001" r="46439" b="62090"/>
          <a:stretch/>
        </p:blipFill>
        <p:spPr>
          <a:xfrm rot="5400000">
            <a:off x="3006069" y="2497474"/>
            <a:ext cx="1438891" cy="14386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42A4BE-800C-4A03-992F-73076B0EC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9" t="19695" r="39892" b="17693"/>
          <a:stretch/>
        </p:blipFill>
        <p:spPr>
          <a:xfrm rot="5400000">
            <a:off x="3295614" y="4137400"/>
            <a:ext cx="1440000" cy="2018859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34F1323B-E7A5-499A-B4D3-40B29FBC73D6}"/>
              </a:ext>
            </a:extLst>
          </p:cNvPr>
          <p:cNvSpPr txBox="1">
            <a:spLocks/>
          </p:cNvSpPr>
          <p:nvPr/>
        </p:nvSpPr>
        <p:spPr>
          <a:xfrm>
            <a:off x="7048767" y="1214448"/>
            <a:ext cx="188008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3EC6F0C0-425D-444A-9431-B44A137DC044}"/>
              </a:ext>
            </a:extLst>
          </p:cNvPr>
          <p:cNvSpPr txBox="1">
            <a:spLocks/>
          </p:cNvSpPr>
          <p:nvPr/>
        </p:nvSpPr>
        <p:spPr>
          <a:xfrm>
            <a:off x="5729674" y="1894922"/>
            <a:ext cx="2806022" cy="3933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CHAVE DE NÍVEL</a:t>
            </a:r>
          </a:p>
          <a:p>
            <a:pPr marL="0" indent="0" algn="just">
              <a:buFont typeface="Wingdings 3" charset="2"/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MEDIDOR DE NÍVEL</a:t>
            </a:r>
          </a:p>
          <a:p>
            <a:pPr marL="0" indent="0" algn="just">
              <a:buFont typeface="Wingdings 3" charset="2"/>
              <a:buNone/>
            </a:pP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5488872-CFFB-4232-97CA-CCED424EC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16" t="11769" r="37826" b="32938"/>
          <a:stretch/>
        </p:blipFill>
        <p:spPr>
          <a:xfrm rot="5400000">
            <a:off x="6443974" y="1993548"/>
            <a:ext cx="1440000" cy="213594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9683A0-D36A-42B4-BC19-ACE0DC8A0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66" t="12349" r="28043" b="42615"/>
          <a:stretch/>
        </p:blipFill>
        <p:spPr>
          <a:xfrm>
            <a:off x="6095999" y="4403392"/>
            <a:ext cx="2410825" cy="1440000"/>
          </a:xfrm>
          <a:prstGeom prst="rect">
            <a:avLst/>
          </a:prstGeom>
        </p:spPr>
      </p:pic>
      <p:sp>
        <p:nvSpPr>
          <p:cNvPr id="13" name="Espaço Reservado para Conteúdo 7">
            <a:extLst>
              <a:ext uri="{FF2B5EF4-FFF2-40B4-BE49-F238E27FC236}">
                <a16:creationId xmlns:a16="http://schemas.microsoft.com/office/drawing/2014/main" id="{F26BAD88-494A-4ABA-B60D-B8B5EAC90641}"/>
              </a:ext>
            </a:extLst>
          </p:cNvPr>
          <p:cNvSpPr txBox="1">
            <a:spLocks/>
          </p:cNvSpPr>
          <p:nvPr/>
        </p:nvSpPr>
        <p:spPr>
          <a:xfrm>
            <a:off x="8535695" y="1909841"/>
            <a:ext cx="3043267" cy="3933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DE VAZÃO</a:t>
            </a:r>
          </a:p>
          <a:p>
            <a:pPr marL="0" indent="0" algn="just">
              <a:buFont typeface="Wingdings 3" charset="2"/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marL="0" indent="0" algn="just">
              <a:buFont typeface="Wingdings 3" charset="2"/>
              <a:buNone/>
            </a:pP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5B10258-0C0B-4841-91C4-A41E19C569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72" t="10996" r="23872" b="14995"/>
          <a:stretch/>
        </p:blipFill>
        <p:spPr>
          <a:xfrm>
            <a:off x="9024730" y="2341522"/>
            <a:ext cx="182569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1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e Métodos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F2F65-E61D-4619-B268-16B89BB0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012" y="1278923"/>
            <a:ext cx="3992732" cy="576262"/>
          </a:xfrm>
        </p:spPr>
        <p:txBody>
          <a:bodyPr/>
          <a:lstStyle/>
          <a:p>
            <a:r>
              <a:rPr lang="pt-B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Microcontroladores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EBFD61F-1638-4937-B9C5-773030D19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6184" y="2062240"/>
            <a:ext cx="6588390" cy="3933551"/>
          </a:xfrm>
        </p:spPr>
        <p:txBody>
          <a:bodyPr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ELEMENTO FINAL DE CONTROLE (válvula solenóide)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MÓDULO RELÉ COMPATÍVEL PARA ESP32-WROOM-32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34F1323B-E7A5-499A-B4D3-40B29FBC73D6}"/>
              </a:ext>
            </a:extLst>
          </p:cNvPr>
          <p:cNvSpPr txBox="1">
            <a:spLocks/>
          </p:cNvSpPr>
          <p:nvPr/>
        </p:nvSpPr>
        <p:spPr>
          <a:xfrm>
            <a:off x="7048767" y="1214448"/>
            <a:ext cx="188008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8528E5-B45E-458F-8278-DEE4B2F88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6" t="35652" r="40109" b="21726"/>
          <a:stretch/>
        </p:blipFill>
        <p:spPr>
          <a:xfrm>
            <a:off x="5322236" y="2509998"/>
            <a:ext cx="1440000" cy="13566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492B8F-EFA5-4EA6-A326-18EE8B908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4" t="17692" r="42185" b="42616"/>
          <a:stretch/>
        </p:blipFill>
        <p:spPr>
          <a:xfrm>
            <a:off x="5376000" y="4523619"/>
            <a:ext cx="1440000" cy="17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59000-21C4-42D9-8372-59B9E64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esquemático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1AF86-314E-4B97-B57E-9D4258EC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*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97D44-A93B-4A0B-828D-BC3C9701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6" t="23755" r="22392" b="15152"/>
          <a:stretch/>
        </p:blipFill>
        <p:spPr>
          <a:xfrm>
            <a:off x="1796053" y="1417983"/>
            <a:ext cx="8836186" cy="43334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D3DA35-4C12-494F-968B-D4DB85C7AC4B}"/>
              </a:ext>
            </a:extLst>
          </p:cNvPr>
          <p:cNvPicPr/>
          <p:nvPr/>
        </p:nvPicPr>
        <p:blipFill rotWithShape="1">
          <a:blip r:embed="rId3"/>
          <a:srcRect l="13451" t="11571" r="13561" b="14493"/>
          <a:stretch/>
        </p:blipFill>
        <p:spPr bwMode="auto">
          <a:xfrm>
            <a:off x="5121441" y="4723496"/>
            <a:ext cx="736020" cy="550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53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83" y="624110"/>
            <a:ext cx="9172229" cy="128089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Figuras de representação de processos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83A6799-E624-41B1-AC29-1B41CD3FA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93" t="23654" r="37564" b="21262"/>
          <a:stretch/>
        </p:blipFill>
        <p:spPr>
          <a:xfrm>
            <a:off x="2332383" y="2570922"/>
            <a:ext cx="3962401" cy="25543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A5D6C4-D886-4D89-BA9B-78B79FB9A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4" t="24915" r="37608" b="30812"/>
          <a:stretch/>
        </p:blipFill>
        <p:spPr>
          <a:xfrm>
            <a:off x="6918497" y="2570922"/>
            <a:ext cx="4272615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7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E1BA-3323-436C-AC57-F4DDF3B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92" y="3137766"/>
            <a:ext cx="3525080" cy="582467"/>
          </a:xfrm>
        </p:spPr>
        <p:txBody>
          <a:bodyPr>
            <a:no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29E15F2-ABA8-45B7-9FA1-A4DD5DF6AB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574" y="249736"/>
            <a:ext cx="5065187" cy="65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263</TotalTime>
  <Words>727</Words>
  <Application>Microsoft Office PowerPoint</Application>
  <PresentationFormat>Widescreen</PresentationFormat>
  <Paragraphs>182</Paragraphs>
  <Slides>19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Times New Roman</vt:lpstr>
      <vt:lpstr>Wingdings 3</vt:lpstr>
      <vt:lpstr>Cacho</vt:lpstr>
      <vt:lpstr>SISTEMA MICROCONTROLADO PARA MONITORAMENTO DO CONSUMO DE ÁGUA</vt:lpstr>
      <vt:lpstr>Introdução</vt:lpstr>
      <vt:lpstr>Justificativa</vt:lpstr>
      <vt:lpstr>Objetivo</vt:lpstr>
      <vt:lpstr>Materiais e Métodos</vt:lpstr>
      <vt:lpstr>Materiais e Métodos</vt:lpstr>
      <vt:lpstr>Desenho esquemático</vt:lpstr>
      <vt:lpstr>Figuras de representação de processos</vt:lpstr>
      <vt:lpstr>FLUXOGRAMA</vt:lpstr>
      <vt:lpstr>Resultados obtidos (sensor de vazão)</vt:lpstr>
      <vt:lpstr>Apresentação do PowerPoint</vt:lpstr>
      <vt:lpstr>Apresentação do PowerPoint</vt:lpstr>
      <vt:lpstr>Apresentação do PowerPoint</vt:lpstr>
      <vt:lpstr>Resultados futuros</vt:lpstr>
      <vt:lpstr>Cronograma de todo o TCC</vt:lpstr>
      <vt:lpstr>Agradecimentos</vt:lpstr>
      <vt:lpstr>Apresentação do PowerPoint</vt:lpstr>
      <vt:lpstr>Metodologia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MICROCONTROLADO PARA MONITORAMENTO DO CONSUMO DE ÁGUA</dc:title>
  <dc:creator>ANSELMO GATTERMAIER</dc:creator>
  <cp:lastModifiedBy>ANSELMO GATTERMAIER</cp:lastModifiedBy>
  <cp:revision>30</cp:revision>
  <dcterms:created xsi:type="dcterms:W3CDTF">2024-06-03T04:07:44Z</dcterms:created>
  <dcterms:modified xsi:type="dcterms:W3CDTF">2024-10-08T17:19:05Z</dcterms:modified>
</cp:coreProperties>
</file>